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Source Sans 3" panose="020B0303030403090204" pitchFamily="34" charset="0"/>
      <p:regular r:id="rId14"/>
      <p:italic r:id="rId15"/>
    </p:embeddedFont>
    <p:embeddedFont>
      <p:font typeface="Source Serif 4 Semi Bold" panose="02040603050405020204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4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65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C138B-2A3B-1E76-B762-06B3B4C0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B857B5-E7A2-11D8-0F61-21BFB1C15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4149F-56FA-6A4D-3698-74C7F342F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ACB93-6B46-3922-544C-DDEB98E98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735092"/>
            <a:ext cx="5006578" cy="14117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5057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Resource Booking &amp; Management System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009549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Efficient, Transparent, and Reward-Driven Resource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09173"/>
            <a:ext cx="68260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Department of Computer Science and Engineering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552009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Vatsal Sharma ;  2427030235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837724" y="6267926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Supervised by: Ms. Harshika Mathur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837724" y="701575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Section: G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034" y="591622"/>
            <a:ext cx="7831931" cy="110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Future of Resource Management is Smart &amp; Connected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6034" y="1975247"/>
            <a:ext cx="7831931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platform is designed to evolve, incorporating next-generation technologies for truly autonomous management.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6034" y="2785705"/>
            <a:ext cx="3822263" cy="2482334"/>
          </a:xfrm>
          <a:prstGeom prst="roundRect">
            <a:avLst>
              <a:gd name="adj" fmla="val 31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51059" y="2980730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BE49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721" y="3135273"/>
            <a:ext cx="253008" cy="2530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1059" y="3730466"/>
            <a:ext cx="28726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AI-Powered Allocation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851059" y="4173617"/>
            <a:ext cx="3432215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algorithms provide optimal recommendations for resource matching and demand forecasting.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5702" y="2785705"/>
            <a:ext cx="3822263" cy="2482334"/>
          </a:xfrm>
          <a:prstGeom prst="roundRect">
            <a:avLst>
              <a:gd name="adj" fmla="val 31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60727" y="2980730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BE49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5389" y="3135273"/>
            <a:ext cx="253008" cy="2530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0727" y="3730466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IoT Integration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4860727" y="4173617"/>
            <a:ext cx="3432215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for sensors and IoT devices for automated check-ins, auto-unlock features, and environment control.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6034" y="5455444"/>
            <a:ext cx="7831931" cy="2182535"/>
          </a:xfrm>
          <a:prstGeom prst="roundRect">
            <a:avLst>
              <a:gd name="adj" fmla="val 360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51059" y="5650468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BE49D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721" y="5805011"/>
            <a:ext cx="253008" cy="25300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51059" y="6400205"/>
            <a:ext cx="34226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Enhanced User Experience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851059" y="6843355"/>
            <a:ext cx="7441883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interaction through voice commands, generative AI chatbots, and predictive notifications.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9021"/>
            <a:ext cx="129072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Unlock Your Organization’s Full Potential Today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21788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928" y="2460427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4540" y="2161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034540" y="2656642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Seamless, conflict-free operations that support rapid organizational growth.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597354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928" y="4135993"/>
            <a:ext cx="358973" cy="3589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34540" y="3836670"/>
            <a:ext cx="34749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Reduce Operational Costs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034540" y="4332208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Optimal utilization of every asset, translating directly into tangible cost savings.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272921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6928" y="5811560"/>
            <a:ext cx="358973" cy="358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4540" y="5512237"/>
            <a:ext cx="29460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Empower Your Teams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34540" y="6007775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the resources employees need, when they need them, fostering productivity and satisfaction.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7068145"/>
            <a:ext cx="441198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You! Any Questions?</a:t>
            </a:r>
            <a:endParaRPr lang="en-US" sz="2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EF115C-1BD7-E693-2C75-CB3E6F48B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3450" y="7279302"/>
            <a:ext cx="2133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83449"/>
            <a:ext cx="119555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Resource Management Challenge Today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46439"/>
            <a:ext cx="12954952" cy="2591872"/>
          </a:xfrm>
          <a:prstGeom prst="roundRect">
            <a:avLst>
              <a:gd name="adj" fmla="val 387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4854059"/>
            <a:ext cx="4313158" cy="2576632"/>
          </a:xfrm>
          <a:prstGeom prst="roundRect">
            <a:avLst>
              <a:gd name="adj" fmla="val 3902"/>
            </a:avLst>
          </a:prstGeom>
          <a:solidFill>
            <a:srgbClr val="F0D4F7"/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50933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Conflict &amp; Delays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84659" y="5659279"/>
            <a:ext cx="38345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704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70% of organizations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report resource conflicts and underutilization causing project delays and cost overruns.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158502" y="4854059"/>
            <a:ext cx="4313277" cy="2576632"/>
          </a:xfrm>
          <a:prstGeom prst="rect">
            <a:avLst/>
          </a:prstGeom>
          <a:solidFill>
            <a:srgbClr val="F0D4F7"/>
          </a:solidFill>
          <a:ln/>
        </p:spPr>
      </p:sp>
      <p:sp>
        <p:nvSpPr>
          <p:cNvPr id="9" name="Shape 6"/>
          <p:cNvSpPr/>
          <p:nvPr/>
        </p:nvSpPr>
        <p:spPr>
          <a:xfrm>
            <a:off x="5158502" y="4854059"/>
            <a:ext cx="30480" cy="2576632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0" name="Text 7"/>
          <p:cNvSpPr/>
          <p:nvPr/>
        </p:nvSpPr>
        <p:spPr>
          <a:xfrm>
            <a:off x="5397818" y="50933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Manual Overhead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97818" y="5659279"/>
            <a:ext cx="383464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booking leads to double bookings, wasted administrative time, and frustrated teams and users.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471779" y="4854059"/>
            <a:ext cx="4313277" cy="2576632"/>
          </a:xfrm>
          <a:prstGeom prst="rect">
            <a:avLst/>
          </a:prstGeom>
          <a:solidFill>
            <a:srgbClr val="F0D4F7"/>
          </a:solidFill>
          <a:ln/>
        </p:spPr>
      </p:sp>
      <p:sp>
        <p:nvSpPr>
          <p:cNvPr id="13" name="Shape 10"/>
          <p:cNvSpPr/>
          <p:nvPr/>
        </p:nvSpPr>
        <p:spPr>
          <a:xfrm>
            <a:off x="9471779" y="4854059"/>
            <a:ext cx="30480" cy="2576632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4" name="Text 11"/>
          <p:cNvSpPr/>
          <p:nvPr/>
        </p:nvSpPr>
        <p:spPr>
          <a:xfrm>
            <a:off x="9711095" y="50933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Under-Optimization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9711095" y="5659279"/>
            <a:ext cx="383464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and physical resources are often under-optimized, significantly impacting profitability and employee satisfaction.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61F4F9-333F-9512-A3C6-011A1D1A2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0" y="7670007"/>
            <a:ext cx="2324100" cy="5354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911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What is Smart Resource Booking &amp; Management?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58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is a holistic digital approach to resource utilization, ensuring resources are always allocated efficiently and transparently.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4018121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035391"/>
            <a:ext cx="370617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Scheduling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7724" y="5601295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Streamlined allocation of critical assets: rooms, equipment, personnel, vehicles, and more.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4018121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5035391"/>
            <a:ext cx="36102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Availability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255776" y="5601295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 matching algorithms provide instant booking options and conflict resolution.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4018121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5035391"/>
            <a:ext cx="378487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Maximum Productivity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9673828" y="5601295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the "right resource, right time, right place" for peak productivity and cost control.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00EAA-D586-7EFF-0076-5DF1752CB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986" y="7366000"/>
            <a:ext cx="2179439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488" y="550188"/>
            <a:ext cx="7743825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Capabilities of Smart Booking Systems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2064306"/>
            <a:ext cx="300038" cy="300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69" y="2026801"/>
            <a:ext cx="4759881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Instant Resource Search &amp; Booking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836569" y="2499836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filters for location, capacity, equipment, and accessibility (e.g., Optime Booker functionality).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3577471"/>
            <a:ext cx="300038" cy="300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69" y="3539966"/>
            <a:ext cx="4343757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Approval Workflows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836569" y="4013002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Configurable booking rules and verification steps to prevent misuse and ensure policy compliance.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5090636"/>
            <a:ext cx="300038" cy="300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69" y="5053132"/>
            <a:ext cx="424719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Calendar &amp; Signage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36569" y="5526167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synchronization with Google, Outlook, and digital signage for live, visible status updates.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6603802"/>
            <a:ext cx="300038" cy="300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36569" y="6566297"/>
            <a:ext cx="3475077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Utilization Data Analytics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836569" y="7039332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Dashboards providing deep insights into resource usage for strategic planning and optimization.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CC16D6-5962-49F1-BF77-09641D4A0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7696001"/>
            <a:ext cx="2933700" cy="533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6A660-E607-CB7B-D20E-AD1CC2B9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2A410A-6BA3-697D-E371-A40149CB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3F40D23-1A99-9381-2549-E3A3F812F639}"/>
              </a:ext>
            </a:extLst>
          </p:cNvPr>
          <p:cNvSpPr/>
          <p:nvPr/>
        </p:nvSpPr>
        <p:spPr>
          <a:xfrm>
            <a:off x="6186488" y="550188"/>
            <a:ext cx="7743825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Core Capabilities of Smart Booking Systems</a:t>
            </a:r>
            <a:endParaRPr lang="en-US" sz="37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42B6197-0430-4227-C22F-512DAEDA7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2064306"/>
            <a:ext cx="300038" cy="30003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0720D07-3321-F822-486A-C839C6F93DC9}"/>
              </a:ext>
            </a:extLst>
          </p:cNvPr>
          <p:cNvSpPr/>
          <p:nvPr/>
        </p:nvSpPr>
        <p:spPr>
          <a:xfrm>
            <a:off x="6836569" y="2026801"/>
            <a:ext cx="4759881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Instant Resource Search &amp; Booking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8ADEE27-EC4A-044C-6998-F7534A56E737}"/>
              </a:ext>
            </a:extLst>
          </p:cNvPr>
          <p:cNvSpPr/>
          <p:nvPr/>
        </p:nvSpPr>
        <p:spPr>
          <a:xfrm>
            <a:off x="6836569" y="2499836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filters for location, capacity, equipment, and accessibility (e.g., Optime Booker functionality).</a:t>
            </a:r>
            <a:endParaRPr lang="en-US" sz="15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17411504-A912-33DD-2186-49651FEE6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3577471"/>
            <a:ext cx="300038" cy="30003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310288B5-61A0-7964-BCE0-AF6ACAA36DF6}"/>
              </a:ext>
            </a:extLst>
          </p:cNvPr>
          <p:cNvSpPr/>
          <p:nvPr/>
        </p:nvSpPr>
        <p:spPr>
          <a:xfrm>
            <a:off x="6836569" y="3539966"/>
            <a:ext cx="4343757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Approval Workflows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F55B220-AE59-17C9-7866-42CC3D15606F}"/>
              </a:ext>
            </a:extLst>
          </p:cNvPr>
          <p:cNvSpPr/>
          <p:nvPr/>
        </p:nvSpPr>
        <p:spPr>
          <a:xfrm>
            <a:off x="6836569" y="4013002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Configurable booking rules and verification steps to prevent misuse and ensure policy compliance.</a:t>
            </a:r>
            <a:endParaRPr lang="en-US" sz="15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71DB0FC5-06F0-2C84-8D71-99177B8F0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5090636"/>
            <a:ext cx="300038" cy="300038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38154DF-852B-0193-5256-5B9107185E96}"/>
              </a:ext>
            </a:extLst>
          </p:cNvPr>
          <p:cNvSpPr/>
          <p:nvPr/>
        </p:nvSpPr>
        <p:spPr>
          <a:xfrm>
            <a:off x="6836569" y="5053132"/>
            <a:ext cx="424719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Calendar &amp; Signage Integration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BA28F4EA-C19E-782B-7F66-9206A9E407D0}"/>
              </a:ext>
            </a:extLst>
          </p:cNvPr>
          <p:cNvSpPr/>
          <p:nvPr/>
        </p:nvSpPr>
        <p:spPr>
          <a:xfrm>
            <a:off x="6836569" y="5526167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synchronization with Google, Outlook, and digital signage for live, visible status updates.</a:t>
            </a:r>
            <a:endParaRPr lang="en-US" sz="15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B8494558-089B-252B-6A41-87E8CEF27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497" y="6603802"/>
            <a:ext cx="300038" cy="300038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016AB13A-2DA0-DFF0-5DA7-2BB9A8F44444}"/>
              </a:ext>
            </a:extLst>
          </p:cNvPr>
          <p:cNvSpPr/>
          <p:nvPr/>
        </p:nvSpPr>
        <p:spPr>
          <a:xfrm>
            <a:off x="6836569" y="6566297"/>
            <a:ext cx="3475077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Utilization Data Analytics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1C8EB0FC-8859-0DD9-1897-603CA12AA56A}"/>
              </a:ext>
            </a:extLst>
          </p:cNvPr>
          <p:cNvSpPr/>
          <p:nvPr/>
        </p:nvSpPr>
        <p:spPr>
          <a:xfrm>
            <a:off x="6836569" y="7039332"/>
            <a:ext cx="7093744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Dashboards providing deep insights into resource usage for strategic planning and optimization.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30AECD-56F5-D982-A8B4-C9FBAE1BC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367627"/>
            <a:ext cx="200025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050" y="637699"/>
            <a:ext cx="7581900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Benefits That Transform Your Organization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81050" y="2396728"/>
            <a:ext cx="2341245" cy="736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50%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781050" y="3411974"/>
            <a:ext cx="234124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Reduction in Administrative Overhead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01258" y="2396728"/>
            <a:ext cx="2341364" cy="736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30%</a:t>
            </a:r>
            <a:endParaRPr lang="en-US" sz="5750" dirty="0"/>
          </a:p>
        </p:txBody>
      </p:sp>
      <p:sp>
        <p:nvSpPr>
          <p:cNvPr id="7" name="Text 4"/>
          <p:cNvSpPr/>
          <p:nvPr/>
        </p:nvSpPr>
        <p:spPr>
          <a:xfrm>
            <a:off x="3401258" y="3411974"/>
            <a:ext cx="234136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 in Resource Usage Rates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21586" y="2396728"/>
            <a:ext cx="2341364" cy="736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95%</a:t>
            </a:r>
            <a:endParaRPr lang="en-US" sz="5750" dirty="0"/>
          </a:p>
        </p:txBody>
      </p:sp>
      <p:sp>
        <p:nvSpPr>
          <p:cNvPr id="9" name="Text 6"/>
          <p:cNvSpPr/>
          <p:nvPr/>
        </p:nvSpPr>
        <p:spPr>
          <a:xfrm>
            <a:off x="6021586" y="3411974"/>
            <a:ext cx="234136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Improvement in User Satisfaction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1050" y="4578191"/>
            <a:ext cx="3518773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Save Time:</a:t>
            </a: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Eliminate manual coordination and free up staff for higher-value tasks.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1050" y="5727859"/>
            <a:ext cx="351877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Maximize Utilization:</a:t>
            </a: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Increase asset usage rates, reducing costs associated with idle equipment and space.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1797" y="4578191"/>
            <a:ext cx="351877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 Collaboration:</a:t>
            </a: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Seamless booking fosters better teamwork and ensures timely meeting starts.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1797" y="6085046"/>
            <a:ext cx="351877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Cut Costs:</a:t>
            </a: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Avoid overbooking penalties and optimize space planning to reduce real estate expenses.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564237"/>
            <a:ext cx="6215063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Real-World Success Stories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18185" y="1578054"/>
            <a:ext cx="1319403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smart resource model has proven successful across diverse, resource-intensive environments: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2137172"/>
            <a:ext cx="4226957" cy="42269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8185" y="6569273"/>
            <a:ext cx="2897029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Higher Education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718185" y="7054453"/>
            <a:ext cx="4226957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University campuses improved lecture hall and equipment utilization by </a:t>
            </a:r>
            <a:r>
              <a:rPr lang="en-US" sz="1600" dirty="0">
                <a:solidFill>
                  <a:srgbClr val="FF704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35%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603" y="2137172"/>
            <a:ext cx="4227076" cy="42270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1603" y="6569393"/>
            <a:ext cx="2897029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Healthcare Facilities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5201603" y="7054572"/>
            <a:ext cx="422707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Coordinating clinical spaces and equipment, reducing scheduling conflicts by </a:t>
            </a:r>
            <a:r>
              <a:rPr lang="en-US" sz="1600" dirty="0">
                <a:solidFill>
                  <a:srgbClr val="FF704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40%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139" y="2137172"/>
            <a:ext cx="4227076" cy="42270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5139" y="6569393"/>
            <a:ext cx="2897029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Global Corporations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9685139" y="7054572"/>
            <a:ext cx="4227076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Managing hot desks, meeting rooms, and IT assets centrally to boost employee productivity.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67A37-8F47-DF48-59C7-04A5594C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686" y="7711202"/>
            <a:ext cx="2681882" cy="5183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027" y="498157"/>
            <a:ext cx="78807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Seamless Implementation &amp; Adoption Strategy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18027" y="1830348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structured approach ensures a smooth transition and rapid value realization for your organization.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18027" y="2322076"/>
            <a:ext cx="18038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118027" y="2605802"/>
            <a:ext cx="7880747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6118027" y="2741652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1. Needs Assessment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118027" y="3115151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Tailoring the system to your unique mix of resources, existing policies, and organizational structure.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18027" y="3719513"/>
            <a:ext cx="18038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8027" y="4003238"/>
            <a:ext cx="7880747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1" name="Text 8"/>
          <p:cNvSpPr/>
          <p:nvPr/>
        </p:nvSpPr>
        <p:spPr>
          <a:xfrm>
            <a:off x="6118027" y="4139089"/>
            <a:ext cx="290738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2. Infrastructure Integration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118027" y="4512588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Connecting seamlessly with existing IT infrastructure, LDAP, and calendar systems (Outlook, Google).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118027" y="5116949"/>
            <a:ext cx="18038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18027" y="5400675"/>
            <a:ext cx="7880747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5" name="Text 12"/>
          <p:cNvSpPr/>
          <p:nvPr/>
        </p:nvSpPr>
        <p:spPr>
          <a:xfrm>
            <a:off x="6118027" y="5536525"/>
            <a:ext cx="294572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 User-Friendly Deployment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118027" y="5910024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intuitive interfaces across mobile apps, web portals, and dedicated room touch panels.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18027" y="6514386"/>
            <a:ext cx="18038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118027" y="6798112"/>
            <a:ext cx="7880747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9" name="Text 16"/>
          <p:cNvSpPr/>
          <p:nvPr/>
        </p:nvSpPr>
        <p:spPr>
          <a:xfrm>
            <a:off x="6118027" y="6933962"/>
            <a:ext cx="219575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4. Training &amp; Support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118027" y="7307461"/>
            <a:ext cx="78807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training and robust ongoing support ensure high user adoption and minimal downtime.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896644-E09C-D34D-33BE-F8FCA07B4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014" y="7704415"/>
            <a:ext cx="2907386" cy="488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009" y="354330"/>
            <a:ext cx="7146727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Advanced Analytics for Continuous Optimization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451009" y="991076"/>
            <a:ext cx="4490204" cy="1005245"/>
          </a:xfrm>
          <a:prstGeom prst="roundRect">
            <a:avLst>
              <a:gd name="adj" fmla="val 72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35769" y="991076"/>
            <a:ext cx="60960" cy="1005245"/>
          </a:xfrm>
          <a:prstGeom prst="roundRect">
            <a:avLst>
              <a:gd name="adj" fmla="val 88799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640794" y="1135142"/>
            <a:ext cx="207668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Track &amp; Identify Trends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0794" y="1439823"/>
            <a:ext cx="415635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Visual, easy-to-read reports track booking patterns and quickly identify underused or bottlenecked resources.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5070038" y="991076"/>
            <a:ext cx="4490204" cy="1005245"/>
          </a:xfrm>
          <a:prstGeom prst="roundRect">
            <a:avLst>
              <a:gd name="adj" fmla="val 72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54798" y="991076"/>
            <a:ext cx="60960" cy="1005245"/>
          </a:xfrm>
          <a:prstGeom prst="roundRect">
            <a:avLst>
              <a:gd name="adj" fmla="val 88799"/>
            </a:avLst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5259824" y="1135142"/>
            <a:ext cx="2126813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Data-Driven Forecasting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259824" y="1439823"/>
            <a:ext cx="415635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 historical data and current trends to forecast demand and strategically plan for future capacity needs.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9689068" y="991076"/>
            <a:ext cx="4490204" cy="1005245"/>
          </a:xfrm>
          <a:prstGeom prst="roundRect">
            <a:avLst>
              <a:gd name="adj" fmla="val 72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73828" y="991076"/>
            <a:ext cx="60960" cy="1005245"/>
          </a:xfrm>
          <a:prstGeom prst="roundRect">
            <a:avLst>
              <a:gd name="adj" fmla="val 88799"/>
            </a:avLst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9878854" y="1135142"/>
            <a:ext cx="196631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Enterprise Integration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878854" y="1439823"/>
            <a:ext cx="415635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 access allows deep integration with ERP, HR, and facilities management systems for unified data.</a:t>
            </a:r>
            <a:endParaRPr lang="en-US" sz="1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9" y="2141220"/>
            <a:ext cx="13728383" cy="7687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F18123-B741-9440-BA7B-A560A032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171" y="7429500"/>
            <a:ext cx="2729627" cy="672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805</Words>
  <Application>Microsoft Macintosh PowerPoint</Application>
  <PresentationFormat>Custom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Serif 4 Semi Bold</vt:lpstr>
      <vt:lpstr>Arial</vt:lpstr>
      <vt:lpstr>Source Sans 3</vt:lpstr>
      <vt:lpstr>Source Serif 4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Aanya Batra</cp:lastModifiedBy>
  <cp:revision>2</cp:revision>
  <dcterms:created xsi:type="dcterms:W3CDTF">2025-11-03T16:31:05Z</dcterms:created>
  <dcterms:modified xsi:type="dcterms:W3CDTF">2025-11-03T16:40:21Z</dcterms:modified>
</cp:coreProperties>
</file>